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32918400" cy="4389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2950"/>
    <a:srgbClr val="F8C93E"/>
    <a:srgbClr val="352DA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3"/>
  </p:normalViewPr>
  <p:slideViewPr>
    <p:cSldViewPr snapToGrid="0" snapToObjects="1">
      <p:cViewPr>
        <p:scale>
          <a:sx n="69" d="100"/>
          <a:sy n="69" d="100"/>
        </p:scale>
        <p:origin x="-4576" y="-6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9DEE1E-5182-E349-B6DD-4A3A440B70F0}" type="datetimeFigureOut">
              <a:rPr lang="en-US" smtClean="0"/>
              <a:t>11/27/18</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A8AFD-C2F7-3448-941E-D6D8DE0CC54B}" type="slidenum">
              <a:rPr lang="en-US" smtClean="0"/>
              <a:t>‹#›</a:t>
            </a:fld>
            <a:endParaRPr lang="en-US"/>
          </a:p>
        </p:txBody>
      </p:sp>
    </p:spTree>
    <p:extLst>
      <p:ext uri="{BB962C8B-B14F-4D97-AF65-F5344CB8AC3E}">
        <p14:creationId xmlns:p14="http://schemas.microsoft.com/office/powerpoint/2010/main" val="1290261534"/>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A8AFD-C2F7-3448-941E-D6D8DE0CC54B}" type="slidenum">
              <a:rPr lang="en-US" smtClean="0"/>
              <a:t>1</a:t>
            </a:fld>
            <a:endParaRPr lang="en-US"/>
          </a:p>
        </p:txBody>
      </p:sp>
    </p:spTree>
    <p:extLst>
      <p:ext uri="{BB962C8B-B14F-4D97-AF65-F5344CB8AC3E}">
        <p14:creationId xmlns:p14="http://schemas.microsoft.com/office/powerpoint/2010/main" val="929007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2BE8C0E-0BA2-374E-A762-2049B3E16C24}" type="datetimeFigureOut">
              <a:rPr lang="en-US" smtClean="0"/>
              <a:t>11/27/18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1201C2-1626-C242-BF48-F6C83798FF1C}" type="slidenum">
              <a:rPr lang="en-US" smtClean="0"/>
              <a:t>‹#›</a:t>
            </a:fld>
            <a:endParaRPr lang="en-US"/>
          </a:p>
        </p:txBody>
      </p:sp>
    </p:spTree>
    <p:extLst>
      <p:ext uri="{BB962C8B-B14F-4D97-AF65-F5344CB8AC3E}">
        <p14:creationId xmlns:p14="http://schemas.microsoft.com/office/powerpoint/2010/main" val="3793767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BE8C0E-0BA2-374E-A762-2049B3E16C24}" type="datetimeFigureOut">
              <a:rPr lang="en-US" smtClean="0"/>
              <a:t>11/27/18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1201C2-1626-C242-BF48-F6C83798FF1C}" type="slidenum">
              <a:rPr lang="en-US" smtClean="0"/>
              <a:t>‹#›</a:t>
            </a:fld>
            <a:endParaRPr lang="en-US"/>
          </a:p>
        </p:txBody>
      </p:sp>
    </p:spTree>
    <p:extLst>
      <p:ext uri="{BB962C8B-B14F-4D97-AF65-F5344CB8AC3E}">
        <p14:creationId xmlns:p14="http://schemas.microsoft.com/office/powerpoint/2010/main" val="3714290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BE8C0E-0BA2-374E-A762-2049B3E16C24}" type="datetimeFigureOut">
              <a:rPr lang="en-US" smtClean="0"/>
              <a:t>11/27/18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1201C2-1626-C242-BF48-F6C83798FF1C}" type="slidenum">
              <a:rPr lang="en-US" smtClean="0"/>
              <a:t>‹#›</a:t>
            </a:fld>
            <a:endParaRPr lang="en-US"/>
          </a:p>
        </p:txBody>
      </p:sp>
    </p:spTree>
    <p:extLst>
      <p:ext uri="{BB962C8B-B14F-4D97-AF65-F5344CB8AC3E}">
        <p14:creationId xmlns:p14="http://schemas.microsoft.com/office/powerpoint/2010/main" val="2868584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2BE8C0E-0BA2-374E-A762-2049B3E16C24}" type="datetimeFigureOut">
              <a:rPr lang="en-US" smtClean="0"/>
              <a:t>11/27/18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1201C2-1626-C242-BF48-F6C83798FF1C}" type="slidenum">
              <a:rPr lang="en-US" smtClean="0"/>
              <a:t>‹#›</a:t>
            </a:fld>
            <a:endParaRPr lang="en-US"/>
          </a:p>
        </p:txBody>
      </p:sp>
    </p:spTree>
    <p:extLst>
      <p:ext uri="{BB962C8B-B14F-4D97-AF65-F5344CB8AC3E}">
        <p14:creationId xmlns:p14="http://schemas.microsoft.com/office/powerpoint/2010/main" val="21316334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2BE8C0E-0BA2-374E-A762-2049B3E16C24}" type="datetimeFigureOut">
              <a:rPr lang="en-US" smtClean="0"/>
              <a:t>11/27/18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1201C2-1626-C242-BF48-F6C83798FF1C}" type="slidenum">
              <a:rPr lang="en-US" smtClean="0"/>
              <a:t>‹#›</a:t>
            </a:fld>
            <a:endParaRPr lang="en-US"/>
          </a:p>
        </p:txBody>
      </p:sp>
    </p:spTree>
    <p:extLst>
      <p:ext uri="{BB962C8B-B14F-4D97-AF65-F5344CB8AC3E}">
        <p14:creationId xmlns:p14="http://schemas.microsoft.com/office/powerpoint/2010/main" val="22604218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2BE8C0E-0BA2-374E-A762-2049B3E16C24}" type="datetimeFigureOut">
              <a:rPr lang="en-US" smtClean="0"/>
              <a:t>11/27/18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1201C2-1626-C242-BF48-F6C83798FF1C}" type="slidenum">
              <a:rPr lang="en-US" smtClean="0"/>
              <a:t>‹#›</a:t>
            </a:fld>
            <a:endParaRPr lang="en-US"/>
          </a:p>
        </p:txBody>
      </p:sp>
    </p:spTree>
    <p:extLst>
      <p:ext uri="{BB962C8B-B14F-4D97-AF65-F5344CB8AC3E}">
        <p14:creationId xmlns:p14="http://schemas.microsoft.com/office/powerpoint/2010/main" val="3265078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2BE8C0E-0BA2-374E-A762-2049B3E16C24}" type="datetimeFigureOut">
              <a:rPr lang="en-US" smtClean="0"/>
              <a:t>11/27/18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51201C2-1626-C242-BF48-F6C83798FF1C}" type="slidenum">
              <a:rPr lang="en-US" smtClean="0"/>
              <a:t>‹#›</a:t>
            </a:fld>
            <a:endParaRPr lang="en-US"/>
          </a:p>
        </p:txBody>
      </p:sp>
    </p:spTree>
    <p:extLst>
      <p:ext uri="{BB962C8B-B14F-4D97-AF65-F5344CB8AC3E}">
        <p14:creationId xmlns:p14="http://schemas.microsoft.com/office/powerpoint/2010/main" val="3421159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2BE8C0E-0BA2-374E-A762-2049B3E16C24}" type="datetimeFigureOut">
              <a:rPr lang="en-US" smtClean="0"/>
              <a:t>11/27/18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51201C2-1626-C242-BF48-F6C83798FF1C}" type="slidenum">
              <a:rPr lang="en-US" smtClean="0"/>
              <a:t>‹#›</a:t>
            </a:fld>
            <a:endParaRPr lang="en-US"/>
          </a:p>
        </p:txBody>
      </p:sp>
    </p:spTree>
    <p:extLst>
      <p:ext uri="{BB962C8B-B14F-4D97-AF65-F5344CB8AC3E}">
        <p14:creationId xmlns:p14="http://schemas.microsoft.com/office/powerpoint/2010/main" val="849260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BE8C0E-0BA2-374E-A762-2049B3E16C24}" type="datetimeFigureOut">
              <a:rPr lang="en-US" smtClean="0"/>
              <a:t>11/27/18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51201C2-1626-C242-BF48-F6C83798FF1C}" type="slidenum">
              <a:rPr lang="en-US" smtClean="0"/>
              <a:t>‹#›</a:t>
            </a:fld>
            <a:endParaRPr lang="en-US"/>
          </a:p>
        </p:txBody>
      </p:sp>
    </p:spTree>
    <p:extLst>
      <p:ext uri="{BB962C8B-B14F-4D97-AF65-F5344CB8AC3E}">
        <p14:creationId xmlns:p14="http://schemas.microsoft.com/office/powerpoint/2010/main" val="993708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A2BE8C0E-0BA2-374E-A762-2049B3E16C24}" type="datetimeFigureOut">
              <a:rPr lang="en-US" smtClean="0"/>
              <a:t>11/27/18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1201C2-1626-C242-BF48-F6C83798FF1C}" type="slidenum">
              <a:rPr lang="en-US" smtClean="0"/>
              <a:t>‹#›</a:t>
            </a:fld>
            <a:endParaRPr lang="en-US"/>
          </a:p>
        </p:txBody>
      </p:sp>
    </p:spTree>
    <p:extLst>
      <p:ext uri="{BB962C8B-B14F-4D97-AF65-F5344CB8AC3E}">
        <p14:creationId xmlns:p14="http://schemas.microsoft.com/office/powerpoint/2010/main" val="25371320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p:cNvSpPr>
            <a:spLocks noGrp="1"/>
          </p:cNvSpPr>
          <p:nvPr>
            <p:ph type="dt" sz="half" idx="10"/>
          </p:nvPr>
        </p:nvSpPr>
        <p:spPr/>
        <p:txBody>
          <a:bodyPr/>
          <a:lstStyle/>
          <a:p>
            <a:fld id="{A2BE8C0E-0BA2-374E-A762-2049B3E16C24}" type="datetimeFigureOut">
              <a:rPr lang="en-US" smtClean="0"/>
              <a:t>11/27/18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51201C2-1626-C242-BF48-F6C83798FF1C}" type="slidenum">
              <a:rPr lang="en-US" smtClean="0"/>
              <a:t>‹#›</a:t>
            </a:fld>
            <a:endParaRPr lang="en-US"/>
          </a:p>
        </p:txBody>
      </p:sp>
    </p:spTree>
    <p:extLst>
      <p:ext uri="{BB962C8B-B14F-4D97-AF65-F5344CB8AC3E}">
        <p14:creationId xmlns:p14="http://schemas.microsoft.com/office/powerpoint/2010/main" val="903756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A2BE8C0E-0BA2-374E-A762-2049B3E16C24}" type="datetimeFigureOut">
              <a:rPr lang="en-US" smtClean="0"/>
              <a:t>11/27/18</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E51201C2-1626-C242-BF48-F6C83798FF1C}" type="slidenum">
              <a:rPr lang="en-US" smtClean="0"/>
              <a:t>‹#›</a:t>
            </a:fld>
            <a:endParaRPr lang="en-US"/>
          </a:p>
        </p:txBody>
      </p:sp>
    </p:spTree>
    <p:extLst>
      <p:ext uri="{BB962C8B-B14F-4D97-AF65-F5344CB8AC3E}">
        <p14:creationId xmlns:p14="http://schemas.microsoft.com/office/powerpoint/2010/main" val="375406363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tiff"/><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tiff"/><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emf"/><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ounded Rectangle 49">
            <a:extLst>
              <a:ext uri="{FF2B5EF4-FFF2-40B4-BE49-F238E27FC236}">
                <a16:creationId xmlns:a16="http://schemas.microsoft.com/office/drawing/2014/main" id="{6A399AED-07AF-E64C-B93D-208929D22BDE}"/>
              </a:ext>
            </a:extLst>
          </p:cNvPr>
          <p:cNvSpPr/>
          <p:nvPr/>
        </p:nvSpPr>
        <p:spPr>
          <a:xfrm>
            <a:off x="1031474" y="34483282"/>
            <a:ext cx="10431184" cy="5521056"/>
          </a:xfrm>
          <a:prstGeom prst="roundRect">
            <a:avLst/>
          </a:prstGeom>
          <a:solidFill>
            <a:srgbClr val="F8C9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ounded Rectangle 50">
            <a:extLst>
              <a:ext uri="{FF2B5EF4-FFF2-40B4-BE49-F238E27FC236}">
                <a16:creationId xmlns:a16="http://schemas.microsoft.com/office/drawing/2014/main" id="{A3B715A1-7714-1F44-8357-A6E1159CC8ED}"/>
              </a:ext>
            </a:extLst>
          </p:cNvPr>
          <p:cNvSpPr/>
          <p:nvPr/>
        </p:nvSpPr>
        <p:spPr>
          <a:xfrm>
            <a:off x="1468905" y="34672887"/>
            <a:ext cx="9526299" cy="497253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ounded Rectangle 43">
            <a:extLst>
              <a:ext uri="{FF2B5EF4-FFF2-40B4-BE49-F238E27FC236}">
                <a16:creationId xmlns:a16="http://schemas.microsoft.com/office/drawing/2014/main" id="{217558ED-FA5C-0D40-8A34-1B6BB7141A51}"/>
              </a:ext>
            </a:extLst>
          </p:cNvPr>
          <p:cNvSpPr/>
          <p:nvPr/>
        </p:nvSpPr>
        <p:spPr>
          <a:xfrm>
            <a:off x="2104526" y="26092620"/>
            <a:ext cx="8223113" cy="7088022"/>
          </a:xfrm>
          <a:prstGeom prst="roundRect">
            <a:avLst/>
          </a:prstGeom>
          <a:solidFill>
            <a:srgbClr val="0529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ounded Rectangle 44">
            <a:extLst>
              <a:ext uri="{FF2B5EF4-FFF2-40B4-BE49-F238E27FC236}">
                <a16:creationId xmlns:a16="http://schemas.microsoft.com/office/drawing/2014/main" id="{C207D7CA-F1B3-FE4B-A213-CA7E7666E392}"/>
              </a:ext>
            </a:extLst>
          </p:cNvPr>
          <p:cNvSpPr/>
          <p:nvPr/>
        </p:nvSpPr>
        <p:spPr>
          <a:xfrm>
            <a:off x="2457228" y="26380865"/>
            <a:ext cx="7509773" cy="638382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ounded Rectangle 40">
            <a:extLst>
              <a:ext uri="{FF2B5EF4-FFF2-40B4-BE49-F238E27FC236}">
                <a16:creationId xmlns:a16="http://schemas.microsoft.com/office/drawing/2014/main" id="{5EC8324F-317B-4544-AFA5-0742B3B3D782}"/>
              </a:ext>
            </a:extLst>
          </p:cNvPr>
          <p:cNvSpPr/>
          <p:nvPr/>
        </p:nvSpPr>
        <p:spPr>
          <a:xfrm>
            <a:off x="12351611" y="8276104"/>
            <a:ext cx="8223113" cy="9447801"/>
          </a:xfrm>
          <a:prstGeom prst="roundRect">
            <a:avLst/>
          </a:prstGeom>
          <a:solidFill>
            <a:srgbClr val="F8C9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ounded Rectangle 41">
            <a:extLst>
              <a:ext uri="{FF2B5EF4-FFF2-40B4-BE49-F238E27FC236}">
                <a16:creationId xmlns:a16="http://schemas.microsoft.com/office/drawing/2014/main" id="{7CCB579F-7ABF-584D-9C0D-EEF79CD76BE6}"/>
              </a:ext>
            </a:extLst>
          </p:cNvPr>
          <p:cNvSpPr/>
          <p:nvPr/>
        </p:nvSpPr>
        <p:spPr>
          <a:xfrm>
            <a:off x="12704313" y="8564349"/>
            <a:ext cx="7509773" cy="857419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a:extLst>
              <a:ext uri="{FF2B5EF4-FFF2-40B4-BE49-F238E27FC236}">
                <a16:creationId xmlns:a16="http://schemas.microsoft.com/office/drawing/2014/main" id="{31A1B1BA-DDE3-D848-80D6-2744F32210EB}"/>
              </a:ext>
            </a:extLst>
          </p:cNvPr>
          <p:cNvSpPr/>
          <p:nvPr/>
        </p:nvSpPr>
        <p:spPr>
          <a:xfrm>
            <a:off x="22629174" y="8300158"/>
            <a:ext cx="8223113" cy="9460208"/>
          </a:xfrm>
          <a:prstGeom prst="roundRect">
            <a:avLst/>
          </a:prstGeom>
          <a:solidFill>
            <a:srgbClr val="0529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a:extLst>
              <a:ext uri="{FF2B5EF4-FFF2-40B4-BE49-F238E27FC236}">
                <a16:creationId xmlns:a16="http://schemas.microsoft.com/office/drawing/2014/main" id="{82AE98BC-A9B4-944D-82B4-C0C99CCB6F6A}"/>
              </a:ext>
            </a:extLst>
          </p:cNvPr>
          <p:cNvSpPr/>
          <p:nvPr/>
        </p:nvSpPr>
        <p:spPr>
          <a:xfrm>
            <a:off x="22981876" y="8588403"/>
            <a:ext cx="7509773" cy="8520331"/>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a:extLst>
              <a:ext uri="{FF2B5EF4-FFF2-40B4-BE49-F238E27FC236}">
                <a16:creationId xmlns:a16="http://schemas.microsoft.com/office/drawing/2014/main" id="{FA82884C-773D-5642-A5B8-85D3A2F0B2F7}"/>
              </a:ext>
            </a:extLst>
          </p:cNvPr>
          <p:cNvSpPr/>
          <p:nvPr/>
        </p:nvSpPr>
        <p:spPr>
          <a:xfrm>
            <a:off x="1751824" y="8276104"/>
            <a:ext cx="8131629" cy="7709647"/>
          </a:xfrm>
          <a:prstGeom prst="roundRect">
            <a:avLst/>
          </a:prstGeom>
          <a:solidFill>
            <a:srgbClr val="0529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B4766930-CF95-054C-B8F7-E7ED97706EB3}"/>
              </a:ext>
            </a:extLst>
          </p:cNvPr>
          <p:cNvSpPr/>
          <p:nvPr/>
        </p:nvSpPr>
        <p:spPr>
          <a:xfrm>
            <a:off x="2104526" y="8564350"/>
            <a:ext cx="7426225" cy="694368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8A6687E5-AE7D-4E4E-9B2D-4767BAF9A74A}"/>
              </a:ext>
            </a:extLst>
          </p:cNvPr>
          <p:cNvSpPr/>
          <p:nvPr/>
        </p:nvSpPr>
        <p:spPr>
          <a:xfrm>
            <a:off x="12472843" y="19853236"/>
            <a:ext cx="8131629" cy="7767060"/>
          </a:xfrm>
          <a:prstGeom prst="roundRect">
            <a:avLst/>
          </a:prstGeom>
          <a:solidFill>
            <a:srgbClr val="0529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E2CDBD45-CCC3-EF4B-A89D-42208E90A156}"/>
              </a:ext>
            </a:extLst>
          </p:cNvPr>
          <p:cNvSpPr/>
          <p:nvPr/>
        </p:nvSpPr>
        <p:spPr>
          <a:xfrm>
            <a:off x="1031473" y="17266764"/>
            <a:ext cx="9564161" cy="7767060"/>
          </a:xfrm>
          <a:prstGeom prst="roundRect">
            <a:avLst/>
          </a:prstGeom>
          <a:solidFill>
            <a:srgbClr val="F8C9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Bevel 19">
            <a:extLst>
              <a:ext uri="{FF2B5EF4-FFF2-40B4-BE49-F238E27FC236}">
                <a16:creationId xmlns:a16="http://schemas.microsoft.com/office/drawing/2014/main" id="{C024F77D-141B-C24A-8E69-5218D1C81EEE}"/>
              </a:ext>
            </a:extLst>
          </p:cNvPr>
          <p:cNvSpPr/>
          <p:nvPr/>
        </p:nvSpPr>
        <p:spPr>
          <a:xfrm>
            <a:off x="8610600" y="371265"/>
            <a:ext cx="15155090" cy="6623826"/>
          </a:xfrm>
          <a:prstGeom prst="bevel">
            <a:avLst>
              <a:gd name="adj" fmla="val 5911"/>
            </a:avLst>
          </a:prstGeom>
          <a:solidFill>
            <a:srgbClr val="F8C9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480FEE9-6BE3-9141-A292-082EA0A7C1EE}"/>
              </a:ext>
            </a:extLst>
          </p:cNvPr>
          <p:cNvPicPr>
            <a:picLocks noChangeAspect="1"/>
          </p:cNvPicPr>
          <p:nvPr/>
        </p:nvPicPr>
        <p:blipFill>
          <a:blip r:embed="rId3"/>
          <a:stretch>
            <a:fillRect/>
          </a:stretch>
        </p:blipFill>
        <p:spPr>
          <a:xfrm>
            <a:off x="1031473" y="2782655"/>
            <a:ext cx="6961907" cy="1801045"/>
          </a:xfrm>
          <a:prstGeom prst="rect">
            <a:avLst/>
          </a:prstGeom>
        </p:spPr>
      </p:pic>
      <p:sp>
        <p:nvSpPr>
          <p:cNvPr id="2" name="Title 1">
            <a:extLst>
              <a:ext uri="{FF2B5EF4-FFF2-40B4-BE49-F238E27FC236}">
                <a16:creationId xmlns:a16="http://schemas.microsoft.com/office/drawing/2014/main" id="{FF5A66AE-8D70-7C43-A5A3-478DBEF7920F}"/>
              </a:ext>
            </a:extLst>
          </p:cNvPr>
          <p:cNvSpPr>
            <a:spLocks noGrp="1"/>
          </p:cNvSpPr>
          <p:nvPr>
            <p:ph type="ctrTitle"/>
          </p:nvPr>
        </p:nvSpPr>
        <p:spPr>
          <a:xfrm>
            <a:off x="9845040" y="1366698"/>
            <a:ext cx="13228320" cy="6939260"/>
          </a:xfrm>
        </p:spPr>
        <p:txBody>
          <a:bodyPr>
            <a:normAutofit fontScale="90000"/>
          </a:bodyPr>
          <a:lstStyle/>
          <a:p>
            <a:r>
              <a:rPr lang="en-US" sz="7200" dirty="0">
                <a:solidFill>
                  <a:srgbClr val="000000"/>
                </a:solidFill>
              </a:rPr>
              <a:t>Fall 2018 Senior Design Project</a:t>
            </a:r>
            <a:br>
              <a:rPr lang="en-US" sz="7200" dirty="0">
                <a:solidFill>
                  <a:srgbClr val="000000"/>
                </a:solidFill>
              </a:rPr>
            </a:br>
            <a:r>
              <a:rPr lang="en-US" sz="7200" dirty="0" err="1">
                <a:solidFill>
                  <a:srgbClr val="000000"/>
                </a:solidFill>
              </a:rPr>
              <a:t>EnvoScholar</a:t>
            </a:r>
            <a:r>
              <a:rPr lang="en-US" sz="7200" dirty="0">
                <a:solidFill>
                  <a:srgbClr val="000000"/>
                </a:solidFill>
              </a:rPr>
              <a:t> 1.0</a:t>
            </a:r>
            <a:br>
              <a:rPr lang="en-US" sz="7200" dirty="0">
                <a:solidFill>
                  <a:srgbClr val="000000"/>
                </a:solidFill>
              </a:rPr>
            </a:br>
            <a:r>
              <a:rPr lang="en-US" sz="5300" dirty="0">
                <a:solidFill>
                  <a:srgbClr val="000000"/>
                </a:solidFill>
              </a:rPr>
              <a:t>Students: Andrew Castillo, Florida International University</a:t>
            </a:r>
            <a:br>
              <a:rPr lang="en-US" sz="5300" dirty="0">
                <a:solidFill>
                  <a:srgbClr val="000000"/>
                </a:solidFill>
              </a:rPr>
            </a:br>
            <a:r>
              <a:rPr lang="en-US" sz="5300" dirty="0">
                <a:solidFill>
                  <a:srgbClr val="000000"/>
                </a:solidFill>
              </a:rPr>
              <a:t>Mentor: Mark Finlayson, Florida International University</a:t>
            </a:r>
            <a:br>
              <a:rPr lang="en-US" sz="5300" dirty="0">
                <a:solidFill>
                  <a:srgbClr val="000000"/>
                </a:solidFill>
              </a:rPr>
            </a:br>
            <a:r>
              <a:rPr lang="en-US" sz="5300" dirty="0">
                <a:solidFill>
                  <a:srgbClr val="000000"/>
                </a:solidFill>
              </a:rPr>
              <a:t>Instructor: Dr. Masoud </a:t>
            </a:r>
            <a:r>
              <a:rPr lang="en-US" sz="5300" dirty="0" err="1">
                <a:solidFill>
                  <a:srgbClr val="000000"/>
                </a:solidFill>
              </a:rPr>
              <a:t>Sadjadi</a:t>
            </a:r>
            <a:r>
              <a:rPr lang="en-US" sz="5300" dirty="0">
                <a:solidFill>
                  <a:srgbClr val="000000"/>
                </a:solidFill>
              </a:rPr>
              <a:t>, Florida International University</a:t>
            </a:r>
            <a:br>
              <a:rPr lang="en-US" sz="7200" dirty="0">
                <a:solidFill>
                  <a:srgbClr val="000000"/>
                </a:solidFill>
              </a:rPr>
            </a:br>
            <a:br>
              <a:rPr lang="en-US" sz="7200" dirty="0">
                <a:solidFill>
                  <a:srgbClr val="000000"/>
                </a:solidFill>
              </a:rPr>
            </a:br>
            <a:endParaRPr lang="en-US" sz="7200" dirty="0">
              <a:solidFill>
                <a:srgbClr val="000000"/>
              </a:solidFill>
            </a:endParaRPr>
          </a:p>
        </p:txBody>
      </p:sp>
      <p:sp>
        <p:nvSpPr>
          <p:cNvPr id="3" name="Subtitle 2">
            <a:extLst>
              <a:ext uri="{FF2B5EF4-FFF2-40B4-BE49-F238E27FC236}">
                <a16:creationId xmlns:a16="http://schemas.microsoft.com/office/drawing/2014/main" id="{8E1AB690-FBFA-6F40-9081-D8C730C83D3E}"/>
              </a:ext>
            </a:extLst>
          </p:cNvPr>
          <p:cNvSpPr>
            <a:spLocks noGrp="1"/>
          </p:cNvSpPr>
          <p:nvPr>
            <p:ph type="subTitle" idx="1"/>
          </p:nvPr>
        </p:nvSpPr>
        <p:spPr>
          <a:xfrm>
            <a:off x="3230879" y="7368914"/>
            <a:ext cx="5355771" cy="931244"/>
          </a:xfrm>
        </p:spPr>
        <p:txBody>
          <a:bodyPr>
            <a:normAutofit/>
          </a:bodyPr>
          <a:lstStyle/>
          <a:p>
            <a:r>
              <a:rPr lang="en-US" sz="4800" dirty="0"/>
              <a:t>Problem</a:t>
            </a:r>
          </a:p>
          <a:p>
            <a:endParaRPr lang="en-US" sz="3600" dirty="0"/>
          </a:p>
        </p:txBody>
      </p:sp>
      <p:sp>
        <p:nvSpPr>
          <p:cNvPr id="5" name="Subtitle 2">
            <a:extLst>
              <a:ext uri="{FF2B5EF4-FFF2-40B4-BE49-F238E27FC236}">
                <a16:creationId xmlns:a16="http://schemas.microsoft.com/office/drawing/2014/main" id="{FA6FFAFC-F500-2B4F-A9C7-C410E2E89268}"/>
              </a:ext>
            </a:extLst>
          </p:cNvPr>
          <p:cNvSpPr txBox="1">
            <a:spLocks/>
          </p:cNvSpPr>
          <p:nvPr/>
        </p:nvSpPr>
        <p:spPr>
          <a:xfrm>
            <a:off x="13781314" y="7368914"/>
            <a:ext cx="5355771" cy="931244"/>
          </a:xfrm>
          <a:prstGeom prst="rect">
            <a:avLst/>
          </a:prstGeom>
        </p:spPr>
        <p:txBody>
          <a:bodyPr vert="horz" lIns="91440" tIns="45720" rIns="91440" bIns="45720" rtlCol="0">
            <a:normAutofit/>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4800" dirty="0"/>
              <a:t>Current System</a:t>
            </a:r>
          </a:p>
          <a:p>
            <a:endParaRPr lang="en-US" sz="3600" dirty="0"/>
          </a:p>
        </p:txBody>
      </p:sp>
      <p:sp>
        <p:nvSpPr>
          <p:cNvPr id="6" name="Subtitle 2">
            <a:extLst>
              <a:ext uri="{FF2B5EF4-FFF2-40B4-BE49-F238E27FC236}">
                <a16:creationId xmlns:a16="http://schemas.microsoft.com/office/drawing/2014/main" id="{0AFE4983-297C-4E44-960E-AB19D7C6E938}"/>
              </a:ext>
            </a:extLst>
          </p:cNvPr>
          <p:cNvSpPr txBox="1">
            <a:spLocks/>
          </p:cNvSpPr>
          <p:nvPr/>
        </p:nvSpPr>
        <p:spPr>
          <a:xfrm>
            <a:off x="24331749" y="7368914"/>
            <a:ext cx="5355771" cy="931244"/>
          </a:xfrm>
          <a:prstGeom prst="rect">
            <a:avLst/>
          </a:prstGeom>
        </p:spPr>
        <p:txBody>
          <a:bodyPr vert="horz" lIns="91440" tIns="45720" rIns="91440" bIns="45720" rtlCol="0">
            <a:normAutofit/>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4800" dirty="0"/>
              <a:t>Requirements</a:t>
            </a:r>
          </a:p>
          <a:p>
            <a:endParaRPr lang="en-US" sz="3600" dirty="0"/>
          </a:p>
        </p:txBody>
      </p:sp>
      <p:sp>
        <p:nvSpPr>
          <p:cNvPr id="9" name="Subtitle 2">
            <a:extLst>
              <a:ext uri="{FF2B5EF4-FFF2-40B4-BE49-F238E27FC236}">
                <a16:creationId xmlns:a16="http://schemas.microsoft.com/office/drawing/2014/main" id="{83CDC127-7380-2745-A964-5A5B603C17BC}"/>
              </a:ext>
            </a:extLst>
          </p:cNvPr>
          <p:cNvSpPr txBox="1">
            <a:spLocks/>
          </p:cNvSpPr>
          <p:nvPr/>
        </p:nvSpPr>
        <p:spPr>
          <a:xfrm>
            <a:off x="13781309" y="17942666"/>
            <a:ext cx="5355771" cy="931244"/>
          </a:xfrm>
          <a:prstGeom prst="rect">
            <a:avLst/>
          </a:prstGeom>
        </p:spPr>
        <p:txBody>
          <a:bodyPr vert="horz" lIns="91440" tIns="45720" rIns="91440" bIns="45720" rtlCol="0">
            <a:normAutofit/>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4800" dirty="0"/>
              <a:t>Object Design</a:t>
            </a:r>
          </a:p>
          <a:p>
            <a:endParaRPr lang="en-US" sz="3600" dirty="0"/>
          </a:p>
        </p:txBody>
      </p:sp>
      <p:sp>
        <p:nvSpPr>
          <p:cNvPr id="10" name="Subtitle 2">
            <a:extLst>
              <a:ext uri="{FF2B5EF4-FFF2-40B4-BE49-F238E27FC236}">
                <a16:creationId xmlns:a16="http://schemas.microsoft.com/office/drawing/2014/main" id="{31DD5DEE-AA49-9D4D-A004-BE6BF466F29B}"/>
              </a:ext>
            </a:extLst>
          </p:cNvPr>
          <p:cNvSpPr txBox="1">
            <a:spLocks/>
          </p:cNvSpPr>
          <p:nvPr/>
        </p:nvSpPr>
        <p:spPr>
          <a:xfrm>
            <a:off x="3144092" y="25279545"/>
            <a:ext cx="5355771" cy="931244"/>
          </a:xfrm>
          <a:prstGeom prst="rect">
            <a:avLst/>
          </a:prstGeom>
        </p:spPr>
        <p:txBody>
          <a:bodyPr vert="horz" lIns="91440" tIns="45720" rIns="91440" bIns="45720" rtlCol="0">
            <a:normAutofit/>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4800" dirty="0"/>
              <a:t>Implementation</a:t>
            </a:r>
          </a:p>
          <a:p>
            <a:endParaRPr lang="en-US" sz="3600" dirty="0"/>
          </a:p>
        </p:txBody>
      </p:sp>
      <p:sp>
        <p:nvSpPr>
          <p:cNvPr id="11" name="Subtitle 2">
            <a:extLst>
              <a:ext uri="{FF2B5EF4-FFF2-40B4-BE49-F238E27FC236}">
                <a16:creationId xmlns:a16="http://schemas.microsoft.com/office/drawing/2014/main" id="{A02E40EC-24DE-1045-B082-206EADE51453}"/>
              </a:ext>
            </a:extLst>
          </p:cNvPr>
          <p:cNvSpPr txBox="1">
            <a:spLocks/>
          </p:cNvSpPr>
          <p:nvPr/>
        </p:nvSpPr>
        <p:spPr>
          <a:xfrm>
            <a:off x="3524792" y="33619455"/>
            <a:ext cx="5355771" cy="931244"/>
          </a:xfrm>
          <a:prstGeom prst="rect">
            <a:avLst/>
          </a:prstGeom>
        </p:spPr>
        <p:txBody>
          <a:bodyPr vert="horz" lIns="91440" tIns="45720" rIns="91440" bIns="45720" rtlCol="0">
            <a:normAutofit/>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4800" dirty="0"/>
              <a:t>Verification</a:t>
            </a:r>
          </a:p>
          <a:p>
            <a:endParaRPr lang="en-US" sz="3600" dirty="0"/>
          </a:p>
        </p:txBody>
      </p:sp>
      <p:sp>
        <p:nvSpPr>
          <p:cNvPr id="13" name="Subtitle 2">
            <a:extLst>
              <a:ext uri="{FF2B5EF4-FFF2-40B4-BE49-F238E27FC236}">
                <a16:creationId xmlns:a16="http://schemas.microsoft.com/office/drawing/2014/main" id="{6B34ACD2-BDF1-8344-937D-8D9EC16427AF}"/>
              </a:ext>
            </a:extLst>
          </p:cNvPr>
          <p:cNvSpPr txBox="1">
            <a:spLocks/>
          </p:cNvSpPr>
          <p:nvPr/>
        </p:nvSpPr>
        <p:spPr>
          <a:xfrm>
            <a:off x="24167379" y="27620296"/>
            <a:ext cx="5355771" cy="931244"/>
          </a:xfrm>
          <a:prstGeom prst="rect">
            <a:avLst/>
          </a:prstGeom>
        </p:spPr>
        <p:txBody>
          <a:bodyPr vert="horz" lIns="91440" tIns="45720" rIns="91440" bIns="45720" rtlCol="0">
            <a:normAutofit/>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4800" dirty="0"/>
              <a:t>Summary</a:t>
            </a:r>
          </a:p>
          <a:p>
            <a:endParaRPr lang="en-US" sz="3600" dirty="0"/>
          </a:p>
        </p:txBody>
      </p:sp>
      <p:sp>
        <p:nvSpPr>
          <p:cNvPr id="14" name="Rectangle 13">
            <a:extLst>
              <a:ext uri="{FF2B5EF4-FFF2-40B4-BE49-F238E27FC236}">
                <a16:creationId xmlns:a16="http://schemas.microsoft.com/office/drawing/2014/main" id="{F50C6A38-BB97-2444-A219-30C5BC13713E}"/>
              </a:ext>
            </a:extLst>
          </p:cNvPr>
          <p:cNvSpPr/>
          <p:nvPr/>
        </p:nvSpPr>
        <p:spPr>
          <a:xfrm>
            <a:off x="0" y="41054930"/>
            <a:ext cx="32918400" cy="2939143"/>
          </a:xfrm>
          <a:prstGeom prst="rect">
            <a:avLst/>
          </a:prstGeom>
          <a:solidFill>
            <a:srgbClr val="0529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F44A2A1-0BFE-C445-B797-3C805FA5EDEA}"/>
              </a:ext>
            </a:extLst>
          </p:cNvPr>
          <p:cNvSpPr txBox="1"/>
          <p:nvPr/>
        </p:nvSpPr>
        <p:spPr>
          <a:xfrm>
            <a:off x="2283046" y="8767732"/>
            <a:ext cx="7069183" cy="6740307"/>
          </a:xfrm>
          <a:prstGeom prst="rect">
            <a:avLst/>
          </a:prstGeom>
          <a:noFill/>
        </p:spPr>
        <p:txBody>
          <a:bodyPr wrap="square" rtlCol="0">
            <a:spAutoFit/>
          </a:bodyPr>
          <a:lstStyle/>
          <a:p>
            <a:pPr algn="ctr"/>
            <a:r>
              <a:rPr lang="en-US" sz="3600" dirty="0"/>
              <a:t>Today, semantic search is a newer concept seeking to understand user’s intents by adjusting searches based on the contextual meaning of words and terms. With the rise of websites such as Semantic Scholar, the surface of semantic search is being broken. Currently there is no platform to search via a semantic search for environmental scientific articles. </a:t>
            </a:r>
            <a:r>
              <a:rPr lang="en-US" sz="3600" dirty="0" err="1"/>
              <a:t>EnvoScholar</a:t>
            </a:r>
            <a:r>
              <a:rPr lang="en-US" sz="3600" dirty="0"/>
              <a:t> is here to change that.</a:t>
            </a:r>
          </a:p>
        </p:txBody>
      </p:sp>
      <p:sp>
        <p:nvSpPr>
          <p:cNvPr id="16" name="TextBox 15">
            <a:extLst>
              <a:ext uri="{FF2B5EF4-FFF2-40B4-BE49-F238E27FC236}">
                <a16:creationId xmlns:a16="http://schemas.microsoft.com/office/drawing/2014/main" id="{E364788B-597A-B046-9B87-F9E022F6A0E1}"/>
              </a:ext>
            </a:extLst>
          </p:cNvPr>
          <p:cNvSpPr txBox="1"/>
          <p:nvPr/>
        </p:nvSpPr>
        <p:spPr>
          <a:xfrm>
            <a:off x="23310674" y="8754555"/>
            <a:ext cx="7069183" cy="8402300"/>
          </a:xfrm>
          <a:prstGeom prst="rect">
            <a:avLst/>
          </a:prstGeom>
          <a:noFill/>
        </p:spPr>
        <p:txBody>
          <a:bodyPr wrap="square" rtlCol="0">
            <a:spAutoFit/>
          </a:bodyPr>
          <a:lstStyle/>
          <a:p>
            <a:pPr algn="ctr"/>
            <a:r>
              <a:rPr lang="en-US" sz="3600" dirty="0"/>
              <a:t>The UI must be web-based, cross-browser, cross-platform, and interactive. Contain a log-in feature that users can view and interact with their accounts. In turn it will contain their information as well as their search history, include a search feature that interacts with the existing backend search. Users can also view search results backend by database query of indexed articles. Contains a view of concepts returned by a query analysis algorithm, and enables users to sort and filter results.</a:t>
            </a:r>
          </a:p>
        </p:txBody>
      </p:sp>
      <p:sp>
        <p:nvSpPr>
          <p:cNvPr id="18" name="Subtitle 2">
            <a:extLst>
              <a:ext uri="{FF2B5EF4-FFF2-40B4-BE49-F238E27FC236}">
                <a16:creationId xmlns:a16="http://schemas.microsoft.com/office/drawing/2014/main" id="{789F417C-FEEC-E047-B64F-6E222AAEE3B5}"/>
              </a:ext>
            </a:extLst>
          </p:cNvPr>
          <p:cNvSpPr txBox="1">
            <a:spLocks/>
          </p:cNvSpPr>
          <p:nvPr/>
        </p:nvSpPr>
        <p:spPr>
          <a:xfrm>
            <a:off x="13781309" y="28010782"/>
            <a:ext cx="5355771" cy="931244"/>
          </a:xfrm>
          <a:prstGeom prst="rect">
            <a:avLst/>
          </a:prstGeom>
        </p:spPr>
        <p:txBody>
          <a:bodyPr vert="horz" lIns="91440" tIns="45720" rIns="91440" bIns="45720" rtlCol="0">
            <a:normAutofit/>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4800" dirty="0"/>
              <a:t>Screenshots</a:t>
            </a:r>
          </a:p>
          <a:p>
            <a:endParaRPr lang="en-US" sz="3600" dirty="0"/>
          </a:p>
        </p:txBody>
      </p:sp>
      <p:sp>
        <p:nvSpPr>
          <p:cNvPr id="19" name="TextBox 18">
            <a:extLst>
              <a:ext uri="{FF2B5EF4-FFF2-40B4-BE49-F238E27FC236}">
                <a16:creationId xmlns:a16="http://schemas.microsoft.com/office/drawing/2014/main" id="{C0F37C74-AF84-0D43-8169-FF468F2599BE}"/>
              </a:ext>
            </a:extLst>
          </p:cNvPr>
          <p:cNvSpPr txBox="1"/>
          <p:nvPr/>
        </p:nvSpPr>
        <p:spPr>
          <a:xfrm>
            <a:off x="13004065" y="8706434"/>
            <a:ext cx="7069183" cy="8402300"/>
          </a:xfrm>
          <a:prstGeom prst="rect">
            <a:avLst/>
          </a:prstGeom>
          <a:noFill/>
        </p:spPr>
        <p:txBody>
          <a:bodyPr wrap="square" rtlCol="0">
            <a:spAutoFit/>
          </a:bodyPr>
          <a:lstStyle/>
          <a:p>
            <a:pPr algn="ctr"/>
            <a:r>
              <a:rPr lang="en-US" sz="3600" dirty="0"/>
              <a:t>Once navigated to the </a:t>
            </a:r>
            <a:r>
              <a:rPr lang="en-US" sz="3600" dirty="0" err="1"/>
              <a:t>EnvoScholar</a:t>
            </a:r>
            <a:r>
              <a:rPr lang="en-US" sz="3600" dirty="0"/>
              <a:t> homepage a user enter a query which will be sent to the backend and provide results on a new page. Here the user can manipulate the results via sorting and filtering (specifically by date range). Cross-compare their search results via Microsoft Academic or Semantic Scholar, while applying the filter. The filtering is done after the JSON file is returned via the front-end. The user may also choose to leave feedback for the website which is stored in the MongoDB database.</a:t>
            </a:r>
          </a:p>
        </p:txBody>
      </p:sp>
      <p:sp>
        <p:nvSpPr>
          <p:cNvPr id="24" name="Rounded Rectangle 23">
            <a:extLst>
              <a:ext uri="{FF2B5EF4-FFF2-40B4-BE49-F238E27FC236}">
                <a16:creationId xmlns:a16="http://schemas.microsoft.com/office/drawing/2014/main" id="{50713A83-D049-CE4A-BDBC-9D5BB65E922E}"/>
              </a:ext>
            </a:extLst>
          </p:cNvPr>
          <p:cNvSpPr/>
          <p:nvPr/>
        </p:nvSpPr>
        <p:spPr>
          <a:xfrm>
            <a:off x="22981876" y="19451083"/>
            <a:ext cx="8131629" cy="7767060"/>
          </a:xfrm>
          <a:prstGeom prst="roundRect">
            <a:avLst/>
          </a:prstGeom>
          <a:solidFill>
            <a:srgbClr val="F8C9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ubtitle 2">
            <a:extLst>
              <a:ext uri="{FF2B5EF4-FFF2-40B4-BE49-F238E27FC236}">
                <a16:creationId xmlns:a16="http://schemas.microsoft.com/office/drawing/2014/main" id="{358F04B8-EB23-F64D-839D-B565B2A53776}"/>
              </a:ext>
            </a:extLst>
          </p:cNvPr>
          <p:cNvSpPr txBox="1">
            <a:spLocks/>
          </p:cNvSpPr>
          <p:nvPr/>
        </p:nvSpPr>
        <p:spPr>
          <a:xfrm>
            <a:off x="3222192" y="16409805"/>
            <a:ext cx="5355771" cy="698929"/>
          </a:xfrm>
          <a:prstGeom prst="rect">
            <a:avLst/>
          </a:prstGeom>
        </p:spPr>
        <p:txBody>
          <a:bodyPr vert="horz" lIns="91440" tIns="45720" rIns="91440" bIns="45720" rtlCol="0">
            <a:normAutofit/>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3600" dirty="0"/>
              <a:t>Class Diagram</a:t>
            </a:r>
          </a:p>
          <a:p>
            <a:endParaRPr lang="en-US" sz="3600" dirty="0"/>
          </a:p>
        </p:txBody>
      </p:sp>
      <p:sp>
        <p:nvSpPr>
          <p:cNvPr id="27" name="Subtitle 2">
            <a:extLst>
              <a:ext uri="{FF2B5EF4-FFF2-40B4-BE49-F238E27FC236}">
                <a16:creationId xmlns:a16="http://schemas.microsoft.com/office/drawing/2014/main" id="{CB37B49D-5405-7945-A632-B4ED03E0B6E5}"/>
              </a:ext>
            </a:extLst>
          </p:cNvPr>
          <p:cNvSpPr txBox="1">
            <a:spLocks/>
          </p:cNvSpPr>
          <p:nvPr/>
        </p:nvSpPr>
        <p:spPr>
          <a:xfrm>
            <a:off x="13781309" y="18703231"/>
            <a:ext cx="5355771" cy="931244"/>
          </a:xfrm>
          <a:prstGeom prst="rect">
            <a:avLst/>
          </a:prstGeom>
        </p:spPr>
        <p:txBody>
          <a:bodyPr vert="horz" lIns="91440" tIns="45720" rIns="91440" bIns="45720" rtlCol="0">
            <a:normAutofit fontScale="92500" lnSpcReduction="10000"/>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3600" dirty="0"/>
              <a:t>Example Use Case Diagram: Sort and Filter</a:t>
            </a:r>
          </a:p>
          <a:p>
            <a:endParaRPr lang="en-US" sz="3600" dirty="0"/>
          </a:p>
        </p:txBody>
      </p:sp>
      <p:sp>
        <p:nvSpPr>
          <p:cNvPr id="28" name="Subtitle 2">
            <a:extLst>
              <a:ext uri="{FF2B5EF4-FFF2-40B4-BE49-F238E27FC236}">
                <a16:creationId xmlns:a16="http://schemas.microsoft.com/office/drawing/2014/main" id="{18DF846D-E73C-2245-9098-A59CF2017236}"/>
              </a:ext>
            </a:extLst>
          </p:cNvPr>
          <p:cNvSpPr txBox="1">
            <a:spLocks/>
          </p:cNvSpPr>
          <p:nvPr/>
        </p:nvSpPr>
        <p:spPr>
          <a:xfrm>
            <a:off x="24331741" y="18312248"/>
            <a:ext cx="5355771" cy="931244"/>
          </a:xfrm>
          <a:prstGeom prst="rect">
            <a:avLst/>
          </a:prstGeom>
        </p:spPr>
        <p:txBody>
          <a:bodyPr vert="horz" lIns="91440" tIns="45720" rIns="91440" bIns="45720" rtlCol="0">
            <a:normAutofit fontScale="92500" lnSpcReduction="10000"/>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3600" dirty="0"/>
              <a:t>Example Sequence Diagram: Sort and Filter</a:t>
            </a:r>
          </a:p>
          <a:p>
            <a:endParaRPr lang="en-US" sz="3600" dirty="0"/>
          </a:p>
          <a:p>
            <a:endParaRPr lang="en-US" sz="3600" dirty="0"/>
          </a:p>
        </p:txBody>
      </p:sp>
      <p:sp>
        <p:nvSpPr>
          <p:cNvPr id="33" name="Rounded Rectangle 32">
            <a:extLst>
              <a:ext uri="{FF2B5EF4-FFF2-40B4-BE49-F238E27FC236}">
                <a16:creationId xmlns:a16="http://schemas.microsoft.com/office/drawing/2014/main" id="{D3056ADE-4125-1D4A-A02A-05808A96235C}"/>
              </a:ext>
            </a:extLst>
          </p:cNvPr>
          <p:cNvSpPr/>
          <p:nvPr/>
        </p:nvSpPr>
        <p:spPr>
          <a:xfrm>
            <a:off x="1384174" y="17597260"/>
            <a:ext cx="8734488" cy="699539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ounded Rectangle 31">
            <a:extLst>
              <a:ext uri="{FF2B5EF4-FFF2-40B4-BE49-F238E27FC236}">
                <a16:creationId xmlns:a16="http://schemas.microsoft.com/office/drawing/2014/main" id="{C343D953-88BC-A84A-832F-1B6D9F14152E}"/>
              </a:ext>
            </a:extLst>
          </p:cNvPr>
          <p:cNvSpPr/>
          <p:nvPr/>
        </p:nvSpPr>
        <p:spPr>
          <a:xfrm>
            <a:off x="12825545" y="20141481"/>
            <a:ext cx="7426225" cy="699539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5D43EF2C-FEF5-084F-8054-B687AFD8D838}"/>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3178247" y="20429725"/>
            <a:ext cx="7069182" cy="6707153"/>
          </a:xfrm>
          <a:prstGeom prst="rect">
            <a:avLst/>
          </a:prstGeom>
        </p:spPr>
      </p:pic>
      <p:sp>
        <p:nvSpPr>
          <p:cNvPr id="34" name="Rounded Rectangle 33">
            <a:extLst>
              <a:ext uri="{FF2B5EF4-FFF2-40B4-BE49-F238E27FC236}">
                <a16:creationId xmlns:a16="http://schemas.microsoft.com/office/drawing/2014/main" id="{D33753AB-79CB-1442-B74D-7B15B3F8C001}"/>
              </a:ext>
            </a:extLst>
          </p:cNvPr>
          <p:cNvSpPr/>
          <p:nvPr/>
        </p:nvSpPr>
        <p:spPr>
          <a:xfrm>
            <a:off x="23334577" y="19739328"/>
            <a:ext cx="7426225" cy="699539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E1F96347-FA6F-1846-B48A-D081315E35A5}"/>
              </a:ext>
            </a:extLst>
          </p:cNvPr>
          <p:cNvSpPr txBox="1"/>
          <p:nvPr/>
        </p:nvSpPr>
        <p:spPr>
          <a:xfrm>
            <a:off x="2636241" y="26578379"/>
            <a:ext cx="7213140" cy="6186309"/>
          </a:xfrm>
          <a:prstGeom prst="rect">
            <a:avLst/>
          </a:prstGeom>
          <a:noFill/>
        </p:spPr>
        <p:txBody>
          <a:bodyPr wrap="square" rtlCol="0">
            <a:spAutoFit/>
          </a:bodyPr>
          <a:lstStyle/>
          <a:p>
            <a:pPr algn="ctr" fontAlgn="base"/>
            <a:r>
              <a:rPr lang="en-US" sz="3600" dirty="0"/>
              <a:t>Angular 6 was used to create the functionality of the front end.</a:t>
            </a:r>
          </a:p>
          <a:p>
            <a:pPr algn="ctr" fontAlgn="base"/>
            <a:r>
              <a:rPr lang="en-US" sz="3600" dirty="0"/>
              <a:t>HTML5, CSS, and Bootstrap Studio were used to style and edit the front end. Elasticsearch was used to enhance the GET requests to the PostgreSQL database containing the articles. NodeJS and Express were used to create the server that connects to the Mongo Database containing the users. </a:t>
            </a:r>
            <a:endParaRPr lang="en-US" dirty="0"/>
          </a:p>
        </p:txBody>
      </p:sp>
      <p:pic>
        <p:nvPicPr>
          <p:cNvPr id="47" name="Picture 46">
            <a:extLst>
              <a:ext uri="{FF2B5EF4-FFF2-40B4-BE49-F238E27FC236}">
                <a16:creationId xmlns:a16="http://schemas.microsoft.com/office/drawing/2014/main" id="{E653F39C-8E5B-204C-9491-4962DCD56574}"/>
              </a:ext>
            </a:extLst>
          </p:cNvPr>
          <p:cNvPicPr>
            <a:picLocks noChangeAspect="1"/>
          </p:cNvPicPr>
          <p:nvPr/>
        </p:nvPicPr>
        <p:blipFill>
          <a:blip r:embed="rId5"/>
          <a:stretch>
            <a:fillRect/>
          </a:stretch>
        </p:blipFill>
        <p:spPr>
          <a:xfrm>
            <a:off x="1520550" y="19046610"/>
            <a:ext cx="8544664" cy="4366611"/>
          </a:xfrm>
          <a:prstGeom prst="rect">
            <a:avLst/>
          </a:prstGeom>
        </p:spPr>
      </p:pic>
      <p:pic>
        <p:nvPicPr>
          <p:cNvPr id="48" name="Picture 47">
            <a:extLst>
              <a:ext uri="{FF2B5EF4-FFF2-40B4-BE49-F238E27FC236}">
                <a16:creationId xmlns:a16="http://schemas.microsoft.com/office/drawing/2014/main" id="{9F47A08D-6162-4B49-825A-A7587FC1A730}"/>
              </a:ext>
            </a:extLst>
          </p:cNvPr>
          <p:cNvPicPr>
            <a:picLocks noChangeAspect="1"/>
          </p:cNvPicPr>
          <p:nvPr/>
        </p:nvPicPr>
        <p:blipFill>
          <a:blip r:embed="rId6"/>
          <a:stretch>
            <a:fillRect/>
          </a:stretch>
        </p:blipFill>
        <p:spPr>
          <a:xfrm>
            <a:off x="25106174" y="371265"/>
            <a:ext cx="6623826" cy="6623826"/>
          </a:xfrm>
          <a:prstGeom prst="rect">
            <a:avLst/>
          </a:prstGeom>
        </p:spPr>
      </p:pic>
      <p:sp>
        <p:nvSpPr>
          <p:cNvPr id="49" name="TextBox 48">
            <a:extLst>
              <a:ext uri="{FF2B5EF4-FFF2-40B4-BE49-F238E27FC236}">
                <a16:creationId xmlns:a16="http://schemas.microsoft.com/office/drawing/2014/main" id="{DAA7319E-B8CE-9544-A59C-454B3DE125BA}"/>
              </a:ext>
            </a:extLst>
          </p:cNvPr>
          <p:cNvSpPr txBox="1"/>
          <p:nvPr/>
        </p:nvSpPr>
        <p:spPr>
          <a:xfrm>
            <a:off x="1751824" y="34885000"/>
            <a:ext cx="9276117" cy="5355312"/>
          </a:xfrm>
          <a:prstGeom prst="rect">
            <a:avLst/>
          </a:prstGeom>
          <a:noFill/>
        </p:spPr>
        <p:txBody>
          <a:bodyPr wrap="square" rtlCol="0">
            <a:spAutoFit/>
          </a:bodyPr>
          <a:lstStyle/>
          <a:p>
            <a:pPr algn="ctr"/>
            <a:r>
              <a:rPr lang="en-US" sz="3600" b="1" dirty="0"/>
              <a:t>Example for Sort and Filter</a:t>
            </a:r>
            <a:endParaRPr lang="en-US" sz="3600" dirty="0"/>
          </a:p>
          <a:p>
            <a:pPr lvl="0"/>
            <a:r>
              <a:rPr lang="en-US" sz="3600" dirty="0"/>
              <a:t>Test case ID: NVOS-7 Sort and Filter</a:t>
            </a:r>
          </a:p>
          <a:p>
            <a:pPr lvl="0"/>
            <a:r>
              <a:rPr lang="en-US" sz="3600" dirty="0"/>
              <a:t>Description/Summary of Test: Sort by recency and filter given date ranges</a:t>
            </a:r>
          </a:p>
          <a:p>
            <a:pPr lvl="0"/>
            <a:r>
              <a:rPr lang="en-US" sz="3600" dirty="0"/>
              <a:t>Pre-condition: Displayed results list given a query</a:t>
            </a:r>
          </a:p>
          <a:p>
            <a:pPr lvl="0"/>
            <a:r>
              <a:rPr lang="en-US" sz="3600" dirty="0"/>
              <a:t>Expected Results: Successful sorting and filtering</a:t>
            </a:r>
          </a:p>
          <a:p>
            <a:pPr lvl="0"/>
            <a:r>
              <a:rPr lang="en-US" sz="3600" dirty="0"/>
              <a:t>Actual Result: Successful sorting and filtering</a:t>
            </a:r>
          </a:p>
          <a:p>
            <a:pPr lvl="0"/>
            <a:r>
              <a:rPr lang="en-US" sz="3600" dirty="0"/>
              <a:t>Status (Fail/Pass): Pass</a:t>
            </a:r>
          </a:p>
          <a:p>
            <a:br>
              <a:rPr lang="en-US" sz="3600" dirty="0"/>
            </a:br>
            <a:endParaRPr lang="en-US" dirty="0"/>
          </a:p>
        </p:txBody>
      </p:sp>
      <p:sp>
        <p:nvSpPr>
          <p:cNvPr id="53" name="Rounded Rectangle 52">
            <a:extLst>
              <a:ext uri="{FF2B5EF4-FFF2-40B4-BE49-F238E27FC236}">
                <a16:creationId xmlns:a16="http://schemas.microsoft.com/office/drawing/2014/main" id="{69179923-0E2A-684A-9517-B3ED5CEB555F}"/>
              </a:ext>
            </a:extLst>
          </p:cNvPr>
          <p:cNvSpPr/>
          <p:nvPr/>
        </p:nvSpPr>
        <p:spPr>
          <a:xfrm>
            <a:off x="22981876" y="28580059"/>
            <a:ext cx="8131629" cy="10267571"/>
          </a:xfrm>
          <a:prstGeom prst="roundRect">
            <a:avLst/>
          </a:prstGeom>
          <a:solidFill>
            <a:srgbClr val="0529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ounded Rectangle 53">
            <a:extLst>
              <a:ext uri="{FF2B5EF4-FFF2-40B4-BE49-F238E27FC236}">
                <a16:creationId xmlns:a16="http://schemas.microsoft.com/office/drawing/2014/main" id="{BCDD660F-BFA3-1247-93EF-16F49110DA2A}"/>
              </a:ext>
            </a:extLst>
          </p:cNvPr>
          <p:cNvSpPr/>
          <p:nvPr/>
        </p:nvSpPr>
        <p:spPr>
          <a:xfrm>
            <a:off x="23334577" y="28868304"/>
            <a:ext cx="7426225" cy="9247482"/>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6B67ED69-2D7D-5F43-B909-737B7FBA5160}"/>
              </a:ext>
            </a:extLst>
          </p:cNvPr>
          <p:cNvSpPr txBox="1"/>
          <p:nvPr/>
        </p:nvSpPr>
        <p:spPr>
          <a:xfrm>
            <a:off x="23441119" y="29148551"/>
            <a:ext cx="7213140" cy="10064294"/>
          </a:xfrm>
          <a:prstGeom prst="rect">
            <a:avLst/>
          </a:prstGeom>
          <a:noFill/>
        </p:spPr>
        <p:txBody>
          <a:bodyPr wrap="square" rtlCol="0">
            <a:spAutoFit/>
          </a:bodyPr>
          <a:lstStyle/>
          <a:p>
            <a:pPr algn="ctr"/>
            <a:r>
              <a:rPr lang="en-US" sz="3600" dirty="0"/>
              <a:t>In </a:t>
            </a:r>
            <a:r>
              <a:rPr lang="en-US" sz="3600" dirty="0" err="1"/>
              <a:t>EnvoScholar</a:t>
            </a:r>
            <a:r>
              <a:rPr lang="en-US" sz="3600" dirty="0"/>
              <a:t> 1.0 my partner and I successfully implemented basic functionality creation of a personalized profile, searching, manipulating results and providing the users with the most desired articles. Version 1.0 is just the beginning for </a:t>
            </a:r>
            <a:r>
              <a:rPr lang="en-US" sz="3600" dirty="0" err="1"/>
              <a:t>EnvoScholar</a:t>
            </a:r>
            <a:r>
              <a:rPr lang="en-US" sz="3600" dirty="0"/>
              <a:t>, my partner and I came from knowing very little web development and project management to absolutely thriving in both fields with true passion. </a:t>
            </a:r>
            <a:r>
              <a:rPr lang="en-US" sz="3600" dirty="0" err="1"/>
              <a:t>EnvoScholar</a:t>
            </a:r>
            <a:r>
              <a:rPr lang="en-US" sz="3600" dirty="0"/>
              <a:t> has a long way to go but we believe a successful project always starts with a great foundation.</a:t>
            </a:r>
          </a:p>
          <a:p>
            <a:pPr algn="ctr"/>
            <a:br>
              <a:rPr lang="en-US" sz="3600" dirty="0"/>
            </a:br>
            <a:endParaRPr lang="en-US" sz="3600" dirty="0"/>
          </a:p>
        </p:txBody>
      </p:sp>
      <p:sp>
        <p:nvSpPr>
          <p:cNvPr id="55" name="Rounded Rectangle 54">
            <a:extLst>
              <a:ext uri="{FF2B5EF4-FFF2-40B4-BE49-F238E27FC236}">
                <a16:creationId xmlns:a16="http://schemas.microsoft.com/office/drawing/2014/main" id="{736EF07A-FEFC-7A4D-BF6C-808D37DF746A}"/>
              </a:ext>
            </a:extLst>
          </p:cNvPr>
          <p:cNvSpPr/>
          <p:nvPr/>
        </p:nvSpPr>
        <p:spPr>
          <a:xfrm>
            <a:off x="12725394" y="35214770"/>
            <a:ext cx="8223113" cy="5314864"/>
          </a:xfrm>
          <a:prstGeom prst="roundRect">
            <a:avLst/>
          </a:prstGeom>
          <a:solidFill>
            <a:srgbClr val="0529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ounded Rectangle 55">
            <a:extLst>
              <a:ext uri="{FF2B5EF4-FFF2-40B4-BE49-F238E27FC236}">
                <a16:creationId xmlns:a16="http://schemas.microsoft.com/office/drawing/2014/main" id="{29CEB0F4-B191-0B4E-8A86-CDFA421E05C3}"/>
              </a:ext>
            </a:extLst>
          </p:cNvPr>
          <p:cNvSpPr/>
          <p:nvPr/>
        </p:nvSpPr>
        <p:spPr>
          <a:xfrm>
            <a:off x="13078096" y="35326851"/>
            <a:ext cx="7509773" cy="478682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ight Arrow 58">
            <a:extLst>
              <a:ext uri="{FF2B5EF4-FFF2-40B4-BE49-F238E27FC236}">
                <a16:creationId xmlns:a16="http://schemas.microsoft.com/office/drawing/2014/main" id="{56E5FE29-8576-D047-88BD-A7242A08233C}"/>
              </a:ext>
            </a:extLst>
          </p:cNvPr>
          <p:cNvSpPr/>
          <p:nvPr/>
        </p:nvSpPr>
        <p:spPr>
          <a:xfrm>
            <a:off x="10995204" y="22566086"/>
            <a:ext cx="1055282" cy="847135"/>
          </a:xfrm>
          <a:prstGeom prst="rightArrow">
            <a:avLst/>
          </a:prstGeom>
          <a:solidFill>
            <a:srgbClr val="F8C9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p>
        </p:txBody>
      </p:sp>
      <p:sp>
        <p:nvSpPr>
          <p:cNvPr id="60" name="Right Arrow 59">
            <a:extLst>
              <a:ext uri="{FF2B5EF4-FFF2-40B4-BE49-F238E27FC236}">
                <a16:creationId xmlns:a16="http://schemas.microsoft.com/office/drawing/2014/main" id="{A0B8C2BC-48DB-BB44-91CB-EA3C0311FD6B}"/>
              </a:ext>
            </a:extLst>
          </p:cNvPr>
          <p:cNvSpPr/>
          <p:nvPr/>
        </p:nvSpPr>
        <p:spPr>
          <a:xfrm>
            <a:off x="21185342" y="22681640"/>
            <a:ext cx="1055282" cy="847135"/>
          </a:xfrm>
          <a:prstGeom prst="rightArrow">
            <a:avLst/>
          </a:prstGeom>
          <a:solidFill>
            <a:srgbClr val="0529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p>
        </p:txBody>
      </p:sp>
      <p:sp>
        <p:nvSpPr>
          <p:cNvPr id="61" name="Subtitle 2">
            <a:extLst>
              <a:ext uri="{FF2B5EF4-FFF2-40B4-BE49-F238E27FC236}">
                <a16:creationId xmlns:a16="http://schemas.microsoft.com/office/drawing/2014/main" id="{49ADE5B4-5F3A-0145-B95B-332A5C672843}"/>
              </a:ext>
            </a:extLst>
          </p:cNvPr>
          <p:cNvSpPr txBox="1">
            <a:spLocks/>
          </p:cNvSpPr>
          <p:nvPr/>
        </p:nvSpPr>
        <p:spPr>
          <a:xfrm>
            <a:off x="13781309" y="34080887"/>
            <a:ext cx="5355771" cy="931244"/>
          </a:xfrm>
          <a:prstGeom prst="rect">
            <a:avLst/>
          </a:prstGeom>
        </p:spPr>
        <p:txBody>
          <a:bodyPr vert="horz" lIns="91440" tIns="45720" rIns="91440" bIns="45720" rtlCol="0">
            <a:normAutofit/>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4800" dirty="0"/>
              <a:t>System Design</a:t>
            </a:r>
          </a:p>
          <a:p>
            <a:endParaRPr lang="en-US" sz="3600" dirty="0"/>
          </a:p>
        </p:txBody>
      </p:sp>
      <p:pic>
        <p:nvPicPr>
          <p:cNvPr id="1026" name="Picture 2" descr="index.png">
            <a:extLst>
              <a:ext uri="{FF2B5EF4-FFF2-40B4-BE49-F238E27FC236}">
                <a16:creationId xmlns:a16="http://schemas.microsoft.com/office/drawing/2014/main" id="{6899B668-2E65-0E43-AD2C-D1A1068CEA2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4562072" y="35881243"/>
            <a:ext cx="900290" cy="90029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bootstrap.png">
            <a:extLst>
              <a:ext uri="{FF2B5EF4-FFF2-40B4-BE49-F238E27FC236}">
                <a16:creationId xmlns:a16="http://schemas.microsoft.com/office/drawing/2014/main" id="{FF5CAC82-F245-FF4D-9F12-B1B783FEDA1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721215" y="35900002"/>
            <a:ext cx="900291" cy="90029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ss-html2.png">
            <a:extLst>
              <a:ext uri="{FF2B5EF4-FFF2-40B4-BE49-F238E27FC236}">
                <a16:creationId xmlns:a16="http://schemas.microsoft.com/office/drawing/2014/main" id="{91E65E71-EF9A-C543-91D4-7A222BCFFE5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6987538" y="35777000"/>
            <a:ext cx="1667337" cy="1080348"/>
          </a:xfrm>
          <a:prstGeom prst="rect">
            <a:avLst/>
          </a:prstGeom>
          <a:noFill/>
          <a:extLst>
            <a:ext uri="{909E8E84-426E-40DD-AFC4-6F175D3DCCD1}">
              <a14:hiddenFill xmlns:a14="http://schemas.microsoft.com/office/drawing/2010/main">
                <a:solidFill>
                  <a:srgbClr val="FFFFFF"/>
                </a:solidFill>
              </a14:hiddenFill>
            </a:ext>
          </a:extLst>
        </p:spPr>
      </p:pic>
      <p:sp>
        <p:nvSpPr>
          <p:cNvPr id="65" name="Rounded Rectangle 64">
            <a:extLst>
              <a:ext uri="{FF2B5EF4-FFF2-40B4-BE49-F238E27FC236}">
                <a16:creationId xmlns:a16="http://schemas.microsoft.com/office/drawing/2014/main" id="{21A6697F-211C-3547-98D1-ECF8E59EE1DE}"/>
              </a:ext>
            </a:extLst>
          </p:cNvPr>
          <p:cNvSpPr/>
          <p:nvPr/>
        </p:nvSpPr>
        <p:spPr>
          <a:xfrm>
            <a:off x="10786883" y="28720545"/>
            <a:ext cx="11453742" cy="5314864"/>
          </a:xfrm>
          <a:prstGeom prst="roundRect">
            <a:avLst/>
          </a:prstGeom>
          <a:solidFill>
            <a:srgbClr val="0529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ounded Rectangle 65">
            <a:extLst>
              <a:ext uri="{FF2B5EF4-FFF2-40B4-BE49-F238E27FC236}">
                <a16:creationId xmlns:a16="http://schemas.microsoft.com/office/drawing/2014/main" id="{627DDB86-648E-1243-8060-B92FFE5670E3}"/>
              </a:ext>
            </a:extLst>
          </p:cNvPr>
          <p:cNvSpPr/>
          <p:nvPr/>
        </p:nvSpPr>
        <p:spPr>
          <a:xfrm>
            <a:off x="11272876" y="28832626"/>
            <a:ext cx="10460151" cy="478682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elasticsearch-logo-png-transparent.png">
            <a:extLst>
              <a:ext uri="{FF2B5EF4-FFF2-40B4-BE49-F238E27FC236}">
                <a16:creationId xmlns:a16="http://schemas.microsoft.com/office/drawing/2014/main" id="{421D17B4-194D-D747-9A0A-DCCDC3EDF54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6459200" y="37252450"/>
            <a:ext cx="1001864" cy="1001864"/>
          </a:xfrm>
          <a:prstGeom prst="rect">
            <a:avLst/>
          </a:prstGeom>
          <a:noFill/>
          <a:extLst>
            <a:ext uri="{909E8E84-426E-40DD-AFC4-6F175D3DCCD1}">
              <a14:hiddenFill xmlns:a14="http://schemas.microsoft.com/office/drawing/2010/main">
                <a:solidFill>
                  <a:srgbClr val="FFFFFF"/>
                </a:solidFill>
              </a14:hiddenFill>
            </a:ext>
          </a:extLst>
        </p:spPr>
      </p:pic>
      <p:sp>
        <p:nvSpPr>
          <p:cNvPr id="62" name="Double Brace 61">
            <a:extLst>
              <a:ext uri="{FF2B5EF4-FFF2-40B4-BE49-F238E27FC236}">
                <a16:creationId xmlns:a16="http://schemas.microsoft.com/office/drawing/2014/main" id="{9A755150-5D8A-CA45-98BB-1EB715BD64B3}"/>
              </a:ext>
            </a:extLst>
          </p:cNvPr>
          <p:cNvSpPr/>
          <p:nvPr/>
        </p:nvSpPr>
        <p:spPr>
          <a:xfrm>
            <a:off x="14455309" y="35857227"/>
            <a:ext cx="4681771" cy="1051788"/>
          </a:xfrm>
          <a:prstGeom prst="brace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3" name="Double Brace 62">
            <a:extLst>
              <a:ext uri="{FF2B5EF4-FFF2-40B4-BE49-F238E27FC236}">
                <a16:creationId xmlns:a16="http://schemas.microsoft.com/office/drawing/2014/main" id="{90268A0B-3BBD-7545-808B-07CB694F583E}"/>
              </a:ext>
            </a:extLst>
          </p:cNvPr>
          <p:cNvSpPr/>
          <p:nvPr/>
        </p:nvSpPr>
        <p:spPr>
          <a:xfrm>
            <a:off x="16170033" y="37303873"/>
            <a:ext cx="1355098" cy="925299"/>
          </a:xfrm>
          <a:prstGeom prst="brace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032" name="Picture 8" descr="postgres.png">
            <a:extLst>
              <a:ext uri="{FF2B5EF4-FFF2-40B4-BE49-F238E27FC236}">
                <a16:creationId xmlns:a16="http://schemas.microsoft.com/office/drawing/2014/main" id="{397ECB68-198A-9942-9076-174B49A7044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6241957" y="38798645"/>
            <a:ext cx="1018920" cy="1051789"/>
          </a:xfrm>
          <a:prstGeom prst="rect">
            <a:avLst/>
          </a:prstGeom>
          <a:noFill/>
          <a:extLst>
            <a:ext uri="{909E8E84-426E-40DD-AFC4-6F175D3DCCD1}">
              <a14:hiddenFill xmlns:a14="http://schemas.microsoft.com/office/drawing/2010/main">
                <a:solidFill>
                  <a:srgbClr val="FFFFFF"/>
                </a:solidFill>
              </a14:hiddenFill>
            </a:ext>
          </a:extLst>
        </p:spPr>
      </p:pic>
      <p:sp>
        <p:nvSpPr>
          <p:cNvPr id="71" name="Double Brace 70">
            <a:extLst>
              <a:ext uri="{FF2B5EF4-FFF2-40B4-BE49-F238E27FC236}">
                <a16:creationId xmlns:a16="http://schemas.microsoft.com/office/drawing/2014/main" id="{EB37524B-6E6B-1649-9B8F-E912ED4419B3}"/>
              </a:ext>
            </a:extLst>
          </p:cNvPr>
          <p:cNvSpPr/>
          <p:nvPr/>
        </p:nvSpPr>
        <p:spPr>
          <a:xfrm>
            <a:off x="16035289" y="38730821"/>
            <a:ext cx="1355098" cy="925299"/>
          </a:xfrm>
          <a:prstGeom prst="brace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2" name="Left-Up Arrow 71">
            <a:extLst>
              <a:ext uri="{FF2B5EF4-FFF2-40B4-BE49-F238E27FC236}">
                <a16:creationId xmlns:a16="http://schemas.microsoft.com/office/drawing/2014/main" id="{4B50FBFB-400E-C74E-B7C9-FEBFD6FBFBC2}"/>
              </a:ext>
            </a:extLst>
          </p:cNvPr>
          <p:cNvSpPr/>
          <p:nvPr/>
        </p:nvSpPr>
        <p:spPr>
          <a:xfrm>
            <a:off x="17700824" y="37047879"/>
            <a:ext cx="1023072" cy="1010504"/>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Left-Up Arrow 77">
            <a:extLst>
              <a:ext uri="{FF2B5EF4-FFF2-40B4-BE49-F238E27FC236}">
                <a16:creationId xmlns:a16="http://schemas.microsoft.com/office/drawing/2014/main" id="{E339F570-F3E4-C449-ABE4-72F0442FDC7D}"/>
              </a:ext>
            </a:extLst>
          </p:cNvPr>
          <p:cNvSpPr/>
          <p:nvPr/>
        </p:nvSpPr>
        <p:spPr>
          <a:xfrm rot="8049496">
            <a:off x="15282965" y="38143919"/>
            <a:ext cx="1023072" cy="1010504"/>
          </a:xfrm>
          <a:prstGeom prst="lef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9" name="Picture 78">
            <a:extLst>
              <a:ext uri="{FF2B5EF4-FFF2-40B4-BE49-F238E27FC236}">
                <a16:creationId xmlns:a16="http://schemas.microsoft.com/office/drawing/2014/main" id="{5D7D16FB-8E21-E248-8295-AA876D5D7798}"/>
              </a:ext>
            </a:extLst>
          </p:cNvPr>
          <p:cNvPicPr/>
          <p:nvPr/>
        </p:nvPicPr>
        <p:blipFill>
          <a:blip r:embed="rId12">
            <a:extLst>
              <a:ext uri="{28A0092B-C50C-407E-A947-70E740481C1C}">
                <a14:useLocalDpi xmlns:a14="http://schemas.microsoft.com/office/drawing/2010/main" val="0"/>
              </a:ext>
            </a:extLst>
          </a:blip>
          <a:stretch>
            <a:fillRect/>
          </a:stretch>
        </p:blipFill>
        <p:spPr>
          <a:xfrm>
            <a:off x="11458878" y="29407904"/>
            <a:ext cx="4923064" cy="3713596"/>
          </a:xfrm>
          <a:prstGeom prst="rect">
            <a:avLst/>
          </a:prstGeom>
        </p:spPr>
      </p:pic>
      <p:pic>
        <p:nvPicPr>
          <p:cNvPr id="80" name="Picture 79">
            <a:extLst>
              <a:ext uri="{FF2B5EF4-FFF2-40B4-BE49-F238E27FC236}">
                <a16:creationId xmlns:a16="http://schemas.microsoft.com/office/drawing/2014/main" id="{80B31883-6B1E-AB4E-BDD4-2CB5EB3217AD}"/>
              </a:ext>
            </a:extLst>
          </p:cNvPr>
          <p:cNvPicPr/>
          <p:nvPr/>
        </p:nvPicPr>
        <p:blipFill>
          <a:blip r:embed="rId13">
            <a:extLst>
              <a:ext uri="{28A0092B-C50C-407E-A947-70E740481C1C}">
                <a14:useLocalDpi xmlns:a14="http://schemas.microsoft.com/office/drawing/2010/main" val="0"/>
              </a:ext>
            </a:extLst>
          </a:blip>
          <a:stretch>
            <a:fillRect/>
          </a:stretch>
        </p:blipFill>
        <p:spPr>
          <a:xfrm>
            <a:off x="16621506" y="29523855"/>
            <a:ext cx="4923064" cy="3585662"/>
          </a:xfrm>
          <a:prstGeom prst="rect">
            <a:avLst/>
          </a:prstGeom>
        </p:spPr>
      </p:pic>
      <p:sp>
        <p:nvSpPr>
          <p:cNvPr id="82" name="Subtitle 2">
            <a:extLst>
              <a:ext uri="{FF2B5EF4-FFF2-40B4-BE49-F238E27FC236}">
                <a16:creationId xmlns:a16="http://schemas.microsoft.com/office/drawing/2014/main" id="{6A972178-26A0-744F-BAC9-F337754D38D1}"/>
              </a:ext>
            </a:extLst>
          </p:cNvPr>
          <p:cNvSpPr txBox="1">
            <a:spLocks/>
          </p:cNvSpPr>
          <p:nvPr/>
        </p:nvSpPr>
        <p:spPr>
          <a:xfrm>
            <a:off x="11708477" y="28879369"/>
            <a:ext cx="3753885" cy="885515"/>
          </a:xfrm>
          <a:prstGeom prst="rect">
            <a:avLst/>
          </a:prstGeom>
        </p:spPr>
        <p:txBody>
          <a:bodyPr vert="horz" lIns="91440" tIns="45720" rIns="91440" bIns="45720" rtlCol="0">
            <a:normAutofit/>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3600" dirty="0"/>
              <a:t>Filter</a:t>
            </a:r>
          </a:p>
          <a:p>
            <a:endParaRPr lang="en-US" sz="3600" dirty="0"/>
          </a:p>
        </p:txBody>
      </p:sp>
      <p:sp>
        <p:nvSpPr>
          <p:cNvPr id="83" name="Subtitle 2">
            <a:extLst>
              <a:ext uri="{FF2B5EF4-FFF2-40B4-BE49-F238E27FC236}">
                <a16:creationId xmlns:a16="http://schemas.microsoft.com/office/drawing/2014/main" id="{8F01D724-6808-3440-BF14-5785259DECB0}"/>
              </a:ext>
            </a:extLst>
          </p:cNvPr>
          <p:cNvSpPr txBox="1">
            <a:spLocks/>
          </p:cNvSpPr>
          <p:nvPr/>
        </p:nvSpPr>
        <p:spPr>
          <a:xfrm>
            <a:off x="17174698" y="28942026"/>
            <a:ext cx="3753885" cy="885515"/>
          </a:xfrm>
          <a:prstGeom prst="rect">
            <a:avLst/>
          </a:prstGeom>
        </p:spPr>
        <p:txBody>
          <a:bodyPr vert="horz" lIns="91440" tIns="45720" rIns="91440" bIns="45720" rtlCol="0">
            <a:normAutofit/>
          </a:bodyPr>
          <a:lstStyle>
            <a:lvl1pPr marL="0" indent="0" algn="ctr" defTabSz="3291840" rtl="0" eaLnBrk="1" latinLnBrk="0" hangingPunct="1">
              <a:lnSpc>
                <a:spcPct val="90000"/>
              </a:lnSpc>
              <a:spcBef>
                <a:spcPts val="3600"/>
              </a:spcBef>
              <a:buFont typeface="Arial" panose="020B0604020202020204" pitchFamily="34" charset="0"/>
              <a:buNone/>
              <a:defRPr sz="8640" kern="1200">
                <a:solidFill>
                  <a:schemeClr val="tx1"/>
                </a:solidFill>
                <a:latin typeface="+mn-lt"/>
                <a:ea typeface="+mn-ea"/>
                <a:cs typeface="+mn-cs"/>
              </a:defRPr>
            </a:lvl1pPr>
            <a:lvl2pPr marL="1645920" indent="0" algn="ctr" defTabSz="3291840" rtl="0" eaLnBrk="1" latinLnBrk="0" hangingPunct="1">
              <a:lnSpc>
                <a:spcPct val="90000"/>
              </a:lnSpc>
              <a:spcBef>
                <a:spcPts val="1800"/>
              </a:spcBef>
              <a:buFont typeface="Arial" panose="020B0604020202020204" pitchFamily="34" charset="0"/>
              <a:buNone/>
              <a:defRPr sz="7200" kern="1200">
                <a:solidFill>
                  <a:schemeClr val="tx1"/>
                </a:solidFill>
                <a:latin typeface="+mn-lt"/>
                <a:ea typeface="+mn-ea"/>
                <a:cs typeface="+mn-cs"/>
              </a:defRPr>
            </a:lvl2pPr>
            <a:lvl3pPr marL="3291840" indent="0" algn="ctr" defTabSz="3291840" rtl="0" eaLnBrk="1" latinLnBrk="0" hangingPunct="1">
              <a:lnSpc>
                <a:spcPct val="90000"/>
              </a:lnSpc>
              <a:spcBef>
                <a:spcPts val="1800"/>
              </a:spcBef>
              <a:buFont typeface="Arial" panose="020B0604020202020204" pitchFamily="34" charset="0"/>
              <a:buNone/>
              <a:defRPr sz="6480" kern="1200">
                <a:solidFill>
                  <a:schemeClr val="tx1"/>
                </a:solidFill>
                <a:latin typeface="+mn-lt"/>
                <a:ea typeface="+mn-ea"/>
                <a:cs typeface="+mn-cs"/>
              </a:defRPr>
            </a:lvl3pPr>
            <a:lvl4pPr marL="49377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4pPr>
            <a:lvl5pPr marL="658368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5pPr>
            <a:lvl6pPr marL="822960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6pPr>
            <a:lvl7pPr marL="987552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7pPr>
            <a:lvl8pPr marL="1152144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8pPr>
            <a:lvl9pPr marL="13167360" indent="0" algn="ctr" defTabSz="3291840" rtl="0" eaLnBrk="1" latinLnBrk="0" hangingPunct="1">
              <a:lnSpc>
                <a:spcPct val="90000"/>
              </a:lnSpc>
              <a:spcBef>
                <a:spcPts val="1800"/>
              </a:spcBef>
              <a:buFont typeface="Arial" panose="020B0604020202020204" pitchFamily="34" charset="0"/>
              <a:buNone/>
              <a:defRPr sz="5760" kern="1200">
                <a:solidFill>
                  <a:schemeClr val="tx1"/>
                </a:solidFill>
                <a:latin typeface="+mn-lt"/>
                <a:ea typeface="+mn-ea"/>
                <a:cs typeface="+mn-cs"/>
              </a:defRPr>
            </a:lvl9pPr>
          </a:lstStyle>
          <a:p>
            <a:r>
              <a:rPr lang="en-US" sz="3600" dirty="0"/>
              <a:t>Sort</a:t>
            </a:r>
          </a:p>
          <a:p>
            <a:endParaRPr lang="en-US" sz="3600" dirty="0"/>
          </a:p>
        </p:txBody>
      </p:sp>
      <p:sp>
        <p:nvSpPr>
          <p:cNvPr id="73" name="TextBox 72">
            <a:extLst>
              <a:ext uri="{FF2B5EF4-FFF2-40B4-BE49-F238E27FC236}">
                <a16:creationId xmlns:a16="http://schemas.microsoft.com/office/drawing/2014/main" id="{38DCC341-EDD6-8647-BFE9-A2249399A363}"/>
              </a:ext>
            </a:extLst>
          </p:cNvPr>
          <p:cNvSpPr txBox="1"/>
          <p:nvPr/>
        </p:nvSpPr>
        <p:spPr>
          <a:xfrm>
            <a:off x="685891" y="41397006"/>
            <a:ext cx="16977080" cy="2308324"/>
          </a:xfrm>
          <a:prstGeom prst="rect">
            <a:avLst/>
          </a:prstGeom>
          <a:solidFill>
            <a:schemeClr val="bg1"/>
          </a:solidFill>
        </p:spPr>
        <p:txBody>
          <a:bodyPr wrap="square" rtlCol="0">
            <a:spAutoFit/>
          </a:bodyPr>
          <a:lstStyle/>
          <a:p>
            <a:r>
              <a:rPr lang="en-US" sz="3600" dirty="0"/>
              <a:t>The material presented in this poster is based upon the work supported by Dr. Masoud </a:t>
            </a:r>
            <a:r>
              <a:rPr lang="en-US" sz="3600" dirty="0" err="1"/>
              <a:t>Sadjadi</a:t>
            </a:r>
            <a:r>
              <a:rPr lang="en-US" sz="3600" dirty="0"/>
              <a:t> and Dr. Mark Finlayson. I thank Bryan </a:t>
            </a:r>
            <a:r>
              <a:rPr lang="en-US" sz="3600" dirty="0" err="1"/>
              <a:t>Bastida</a:t>
            </a:r>
            <a:r>
              <a:rPr lang="en-US" sz="3600" dirty="0"/>
              <a:t>, Maria Presa, and </a:t>
            </a:r>
            <a:r>
              <a:rPr lang="en-US" sz="3600" dirty="0" err="1"/>
              <a:t>Deya</a:t>
            </a:r>
            <a:r>
              <a:rPr lang="en-US" sz="3600" dirty="0"/>
              <a:t> </a:t>
            </a:r>
            <a:r>
              <a:rPr lang="en-US" sz="3600" dirty="0" err="1"/>
              <a:t>Banisakher</a:t>
            </a:r>
            <a:r>
              <a:rPr lang="en-US" sz="3600" dirty="0"/>
              <a:t> for assistance, cooperation and mentorship that I received throughout this process</a:t>
            </a:r>
          </a:p>
          <a:p>
            <a:br>
              <a:rPr lang="en-US" dirty="0"/>
            </a:br>
            <a:endParaRPr lang="en-US" dirty="0"/>
          </a:p>
        </p:txBody>
      </p:sp>
      <p:pic>
        <p:nvPicPr>
          <p:cNvPr id="1034" name="Picture 10" descr="JSON-Web-Token-Authentication-With-Node.png">
            <a:extLst>
              <a:ext uri="{FF2B5EF4-FFF2-40B4-BE49-F238E27FC236}">
                <a16:creationId xmlns:a16="http://schemas.microsoft.com/office/drawing/2014/main" id="{EA124501-6838-AD48-B33C-A0BBB62878EF}"/>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9505199" y="42076568"/>
            <a:ext cx="1550241" cy="1162681"/>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descr="passport.png">
            <a:extLst>
              <a:ext uri="{FF2B5EF4-FFF2-40B4-BE49-F238E27FC236}">
                <a16:creationId xmlns:a16="http://schemas.microsoft.com/office/drawing/2014/main" id="{1C6FF1AB-1274-EE4E-AC7B-9FF6BB6E61C7}"/>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595629" y="42199206"/>
            <a:ext cx="1018920" cy="101892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nodejs-new-pantone-black.png">
            <a:extLst>
              <a:ext uri="{FF2B5EF4-FFF2-40B4-BE49-F238E27FC236}">
                <a16:creationId xmlns:a16="http://schemas.microsoft.com/office/drawing/2014/main" id="{00424169-A76E-7142-A687-5E3B603AE9E3}"/>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8205235" y="42320980"/>
            <a:ext cx="1464728" cy="897146"/>
          </a:xfrm>
          <a:prstGeom prst="rect">
            <a:avLst/>
          </a:prstGeom>
          <a:noFill/>
          <a:extLst>
            <a:ext uri="{909E8E84-426E-40DD-AFC4-6F175D3DCCD1}">
              <a14:hiddenFill xmlns:a14="http://schemas.microsoft.com/office/drawing/2010/main">
                <a:solidFill>
                  <a:srgbClr val="FFFFFF"/>
                </a:solidFill>
              </a14:hiddenFill>
            </a:ext>
          </a:extLst>
        </p:spPr>
      </p:pic>
      <p:pic>
        <p:nvPicPr>
          <p:cNvPr id="1037" name="Picture 13" descr="Expressjs.png">
            <a:extLst>
              <a:ext uri="{FF2B5EF4-FFF2-40B4-BE49-F238E27FC236}">
                <a16:creationId xmlns:a16="http://schemas.microsoft.com/office/drawing/2014/main" id="{DAE43898-0E3D-E349-85FB-B4B4BB8DC1AE}"/>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7318357" y="42479332"/>
            <a:ext cx="1310037" cy="397237"/>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mongodb.png">
            <a:extLst>
              <a:ext uri="{FF2B5EF4-FFF2-40B4-BE49-F238E27FC236}">
                <a16:creationId xmlns:a16="http://schemas.microsoft.com/office/drawing/2014/main" id="{BB2F806A-D71C-F84C-8A38-806A854921FD}"/>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30760802" y="42243658"/>
            <a:ext cx="1424583" cy="986524"/>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2" descr="index.png">
            <a:extLst>
              <a:ext uri="{FF2B5EF4-FFF2-40B4-BE49-F238E27FC236}">
                <a16:creationId xmlns:a16="http://schemas.microsoft.com/office/drawing/2014/main" id="{29AC9E58-207E-FB4E-9136-9E48E76664D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898158" y="42227807"/>
            <a:ext cx="900290" cy="900290"/>
          </a:xfrm>
          <a:prstGeom prst="rect">
            <a:avLst/>
          </a:prstGeom>
          <a:noFill/>
          <a:extLst>
            <a:ext uri="{909E8E84-426E-40DD-AFC4-6F175D3DCCD1}">
              <a14:hiddenFill xmlns:a14="http://schemas.microsoft.com/office/drawing/2010/main">
                <a:solidFill>
                  <a:srgbClr val="FFFFFF"/>
                </a:solidFill>
              </a14:hiddenFill>
            </a:ext>
          </a:extLst>
        </p:spPr>
      </p:pic>
      <p:pic>
        <p:nvPicPr>
          <p:cNvPr id="91" name="Picture 3" descr="bootstrap.png">
            <a:extLst>
              <a:ext uri="{FF2B5EF4-FFF2-40B4-BE49-F238E27FC236}">
                <a16:creationId xmlns:a16="http://schemas.microsoft.com/office/drawing/2014/main" id="{940CBBF9-E22A-7B4B-9227-A64B7C88C98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1150020" y="42227806"/>
            <a:ext cx="900291" cy="900291"/>
          </a:xfrm>
          <a:prstGeom prst="rect">
            <a:avLst/>
          </a:prstGeom>
          <a:noFill/>
          <a:extLst>
            <a:ext uri="{909E8E84-426E-40DD-AFC4-6F175D3DCCD1}">
              <a14:hiddenFill xmlns:a14="http://schemas.microsoft.com/office/drawing/2010/main">
                <a:solidFill>
                  <a:srgbClr val="FFFFFF"/>
                </a:solidFill>
              </a14:hiddenFill>
            </a:ext>
          </a:extLst>
        </p:spPr>
      </p:pic>
      <p:pic>
        <p:nvPicPr>
          <p:cNvPr id="92" name="Picture 4" descr="css-html2.png">
            <a:extLst>
              <a:ext uri="{FF2B5EF4-FFF2-40B4-BE49-F238E27FC236}">
                <a16:creationId xmlns:a16="http://schemas.microsoft.com/office/drawing/2014/main" id="{E4E93BFC-F0F4-8242-9C25-8757FC4DB66C}"/>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2536523" y="42089345"/>
            <a:ext cx="1667337" cy="1080348"/>
          </a:xfrm>
          <a:prstGeom prst="rect">
            <a:avLst/>
          </a:prstGeom>
          <a:noFill/>
          <a:extLst>
            <a:ext uri="{909E8E84-426E-40DD-AFC4-6F175D3DCCD1}">
              <a14:hiddenFill xmlns:a14="http://schemas.microsoft.com/office/drawing/2010/main">
                <a:solidFill>
                  <a:srgbClr val="FFFFFF"/>
                </a:solidFill>
              </a14:hiddenFill>
            </a:ext>
          </a:extLst>
        </p:spPr>
      </p:pic>
      <p:pic>
        <p:nvPicPr>
          <p:cNvPr id="93" name="Picture 6" descr="elasticsearch-logo-png-transparent.png">
            <a:extLst>
              <a:ext uri="{FF2B5EF4-FFF2-40B4-BE49-F238E27FC236}">
                <a16:creationId xmlns:a16="http://schemas.microsoft.com/office/drawing/2014/main" id="{D43F922D-28DB-B749-8441-9A5211E6EB4C}"/>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4607045" y="42148097"/>
            <a:ext cx="1001864" cy="1001864"/>
          </a:xfrm>
          <a:prstGeom prst="rect">
            <a:avLst/>
          </a:prstGeom>
          <a:noFill/>
          <a:extLst>
            <a:ext uri="{909E8E84-426E-40DD-AFC4-6F175D3DCCD1}">
              <a14:hiddenFill xmlns:a14="http://schemas.microsoft.com/office/drawing/2010/main">
                <a:solidFill>
                  <a:srgbClr val="FFFFFF"/>
                </a:solidFill>
              </a14:hiddenFill>
            </a:ext>
          </a:extLst>
        </p:spPr>
      </p:pic>
      <p:pic>
        <p:nvPicPr>
          <p:cNvPr id="94" name="Picture 8" descr="postgres.png">
            <a:extLst>
              <a:ext uri="{FF2B5EF4-FFF2-40B4-BE49-F238E27FC236}">
                <a16:creationId xmlns:a16="http://schemas.microsoft.com/office/drawing/2014/main" id="{2E20BFA9-22CE-CF4D-AFC1-C5145198E37A}"/>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6011043" y="42243658"/>
            <a:ext cx="1018920" cy="1051789"/>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a:extLst>
              <a:ext uri="{FF2B5EF4-FFF2-40B4-BE49-F238E27FC236}">
                <a16:creationId xmlns:a16="http://schemas.microsoft.com/office/drawing/2014/main" id="{DB830C03-A304-6D40-A066-11330F69DAD7}"/>
              </a:ext>
            </a:extLst>
          </p:cNvPr>
          <p:cNvPicPr>
            <a:picLocks noChangeAspect="1"/>
          </p:cNvPicPr>
          <p:nvPr/>
        </p:nvPicPr>
        <p:blipFill rotWithShape="1">
          <a:blip r:embed="rId19"/>
          <a:srcRect l="10135" t="15442" r="24950" b="44614"/>
          <a:stretch/>
        </p:blipFill>
        <p:spPr>
          <a:xfrm>
            <a:off x="23582955" y="20490023"/>
            <a:ext cx="6908693" cy="5501484"/>
          </a:xfrm>
          <a:prstGeom prst="rect">
            <a:avLst/>
          </a:prstGeom>
        </p:spPr>
      </p:pic>
    </p:spTree>
    <p:extLst>
      <p:ext uri="{BB962C8B-B14F-4D97-AF65-F5344CB8AC3E}">
        <p14:creationId xmlns:p14="http://schemas.microsoft.com/office/powerpoint/2010/main" val="343497765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215</TotalTime>
  <Words>536</Words>
  <Application>Microsoft Macintosh PowerPoint</Application>
  <PresentationFormat>Custom</PresentationFormat>
  <Paragraphs>33</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Fall 2018 Senior Design Project EnvoScholar 1.0 Students: Andrew Castillo, Florida International University Mentor: Mark Finlayson, Florida International University Instructor: Dr. Masoud Sadjadi, Florida International University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Fall 2018 Senior Design Project EnvoScholar Students: Bryan Bastida, Andrew Castillo  </dc:title>
  <dc:creator>Castillo,Andrew D</dc:creator>
  <cp:lastModifiedBy>Castillo,Andrew D</cp:lastModifiedBy>
  <cp:revision>18</cp:revision>
  <dcterms:created xsi:type="dcterms:W3CDTF">2018-11-26T18:55:54Z</dcterms:created>
  <dcterms:modified xsi:type="dcterms:W3CDTF">2018-11-27T15:40:03Z</dcterms:modified>
</cp:coreProperties>
</file>

<file path=docProps/thumbnail.jpeg>
</file>